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01" r:id="rId10"/>
    <p:sldId id="529" r:id="rId11"/>
    <p:sldId id="540" r:id="rId12"/>
    <p:sldId id="554" r:id="rId13"/>
    <p:sldId id="566" r:id="rId14"/>
    <p:sldId id="585" r:id="rId15"/>
    <p:sldId id="584" r:id="rId16"/>
    <p:sldId id="561" r:id="rId17"/>
    <p:sldId id="556" r:id="rId18"/>
    <p:sldId id="557" r:id="rId19"/>
    <p:sldId id="559" r:id="rId20"/>
    <p:sldId id="563" r:id="rId21"/>
    <p:sldId id="577" r:id="rId22"/>
    <p:sldId id="562" r:id="rId23"/>
    <p:sldId id="576" r:id="rId24"/>
    <p:sldId id="580" r:id="rId25"/>
    <p:sldId id="581" r:id="rId26"/>
    <p:sldId id="582" r:id="rId27"/>
    <p:sldId id="586" r:id="rId28"/>
    <p:sldId id="589" r:id="rId29"/>
    <p:sldId id="579" r:id="rId30"/>
    <p:sldId id="588" r:id="rId31"/>
    <p:sldId id="583" r:id="rId32"/>
    <p:sldId id="564" r:id="rId33"/>
    <p:sldId id="565" r:id="rId34"/>
    <p:sldId id="567" r:id="rId35"/>
    <p:sldId id="569" r:id="rId36"/>
    <p:sldId id="571" r:id="rId37"/>
    <p:sldId id="573" r:id="rId38"/>
    <p:sldId id="572" r:id="rId39"/>
    <p:sldId id="574" r:id="rId40"/>
    <p:sldId id="578" r:id="rId41"/>
    <p:sldId id="345" r:id="rId4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EA80E"/>
    <a:srgbClr val="000000"/>
    <a:srgbClr val="00B0F0"/>
    <a:srgbClr val="08F630"/>
    <a:srgbClr val="F4FE76"/>
    <a:srgbClr val="FFFFFF"/>
    <a:srgbClr val="FE9202"/>
    <a:srgbClr val="3399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806" autoAdjust="0"/>
  </p:normalViewPr>
  <p:slideViewPr>
    <p:cSldViewPr snapToGrid="0">
      <p:cViewPr varScale="1">
        <p:scale>
          <a:sx n="174" d="100"/>
          <a:sy n="174" d="100"/>
        </p:scale>
        <p:origin x="2316" y="144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07/11/2022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11/7/2022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11/7/2022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11/7/2022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11/7/2022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44565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47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30.png"/><Relationship Id="rId9" Type="http://schemas.openxmlformats.org/officeDocument/2006/relationships/hyperlink" Target="https://proceedings.neurips.cc/paper/2000/file/f9d1152547c0bde01830b7e8bd60024c-Paper.pdf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3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67.png"/><Relationship Id="rId10" Type="http://schemas.openxmlformats.org/officeDocument/2006/relationships/image" Target="../media/image37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31.png"/><Relationship Id="rId12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6015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22CD4A-C97C-741A-FD42-DC0F64F5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59" y="1652979"/>
            <a:ext cx="8618220" cy="38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NMF vs. VQ vs.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non negative pixel values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basis matrix (components)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/>
                  <a:t>… coefficient matrix (Presence of components)</a:t>
                </a:r>
              </a:p>
              <a:p>
                <a:pPr marL="48767" indent="0">
                  <a:buNone/>
                </a:pPr>
                <a:r>
                  <a:rPr lang="en-US" sz="2400" dirty="0"/>
                  <a:t>Constrains:</a:t>
                </a:r>
              </a:p>
              <a:p>
                <a:r>
                  <a:rPr lang="de-DE" sz="1867" dirty="0"/>
                  <a:t>Non-Negative Matrix </a:t>
                </a:r>
                <a:r>
                  <a:rPr lang="en-US" sz="1867" dirty="0"/>
                  <a:t>Factorization (NMF):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AT" sz="1334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AT" sz="1334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1334" dirty="0"/>
                  <a:t> must contain positive values</a:t>
                </a:r>
              </a:p>
              <a:p>
                <a:pPr lvl="1"/>
                <a:r>
                  <a:rPr lang="en-US" sz="1334" dirty="0"/>
                  <a:t>Each face is additive combination of parts-based representation</a:t>
                </a:r>
              </a:p>
              <a:p>
                <a:r>
                  <a:rPr lang="en-US" sz="1867" dirty="0"/>
                  <a:t>Vector Quantization (VQ) / K-means: </a:t>
                </a:r>
                <a:endParaRPr lang="de-AT" sz="1867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columns must be one hot encoded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contains prototype faces </a:t>
                </a:r>
              </a:p>
              <a:p>
                <a:r>
                  <a:rPr lang="en-US" sz="1867" dirty="0"/>
                  <a:t>Principal Component Analysis (PCA):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rows and </a:t>
                </a:r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columns must be orthogonal</a:t>
                </a:r>
              </a:p>
              <a:p>
                <a:pPr lvl="1"/>
                <a:r>
                  <a:rPr lang="en-US" sz="1334" dirty="0"/>
                  <a:t>Each face is linear combination of “Eigenfaces”</a:t>
                </a:r>
              </a:p>
              <a:p>
                <a:endParaRPr lang="en-US" sz="1334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389" b="-102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99E0E-240C-A66B-87F5-A95EC336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68" y="0"/>
            <a:ext cx="464363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/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blipFill>
                <a:blip r:embed="rId4"/>
                <a:stretch>
                  <a:fillRect l="-800" t="-40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/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/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/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13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3" y="1307153"/>
                <a:ext cx="5115719" cy="446397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(1-10)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lang="en-US" sz="1600" dirty="0">
                  <a:solidFill>
                    <a:srgbClr val="0055A0"/>
                  </a:solidFill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  </a:t>
                </a:r>
              </a:p>
              <a:p>
                <a:pPr marL="0" lvl="0" indent="0">
                  <a:buClr>
                    <a:srgbClr val="0055A0"/>
                  </a:buClr>
                  <a:buNone/>
                  <a:defRPr/>
                </a:pPr>
                <a:r>
                  <a:rPr lang="de-DE" sz="1200" dirty="0">
                    <a:solidFill>
                      <a:srgbClr val="0055A0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2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	</a:t>
                </a:r>
                <a:r>
                  <a:rPr kumimoji="0" lang="en-US" sz="1200" b="0" i="0" u="none" strike="noStrike" kern="1200" cap="none" spc="0" normalizeH="0" baseline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... L1 Regularization</a:t>
                </a:r>
              </a:p>
              <a:p>
                <a:pPr marL="0" lvl="0" indent="0">
                  <a:buClr>
                    <a:srgbClr val="0055A0"/>
                  </a:buClr>
                  <a:buNone/>
                  <a:defRPr/>
                </a:pPr>
                <a:r>
                  <a:rPr lang="de-DE" sz="1200" dirty="0">
                    <a:solidFill>
                      <a:srgbClr val="0055A0"/>
                    </a:solidFill>
                  </a:rPr>
                  <a:t>	</a:t>
                </a:r>
                <a:r>
                  <a:rPr lang="en-US" sz="1200" b="0" dirty="0">
                    <a:solidFill>
                      <a:srgbClr val="0055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Sup>
                      <m:sSubSupPr>
                        <m:ctrlPr>
                          <a:rPr lang="en-US" sz="12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Sup>
                      <m:sSubSupPr>
                        <m:ctrlPr>
                          <a:rPr lang="en-US" sz="12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>
                    <a:solidFill>
                      <a:srgbClr val="0055A0"/>
                    </a:solidFill>
                  </a:rPr>
                  <a:t> 	</a:t>
                </a:r>
                <a:r>
                  <a:rPr lang="en-US" sz="1200" dirty="0">
                    <a:solidFill>
                      <a:srgbClr val="0055A0"/>
                    </a:solidFill>
                  </a:rPr>
                  <a:t>... L2 Regularization</a:t>
                </a:r>
                <a:endPara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</a:endParaRPr>
              </a:p>
              <a:p>
                <a:pPr marL="0" indent="0">
                  <a:buClr>
                    <a:srgbClr val="0055A0"/>
                  </a:buClr>
                  <a:buNone/>
                  <a:defRPr/>
                </a:pPr>
                <a:r>
                  <a:rPr lang="de-DE" sz="1200" dirty="0">
                    <a:solidFill>
                      <a:srgbClr val="0055A0"/>
                    </a:solidFill>
                  </a:rPr>
                  <a:t>	</a:t>
                </a:r>
                <a:r>
                  <a:rPr lang="en-US" sz="1200" b="0" dirty="0">
                    <a:solidFill>
                      <a:srgbClr val="0055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2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2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a:rPr lang="en-US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	</a:t>
                </a:r>
                <a:r>
                  <a:rPr lang="en-US" sz="1200" dirty="0">
                    <a:solidFill>
                      <a:srgbClr val="0055A0"/>
                    </a:solidFill>
                  </a:rPr>
                  <a:t>... Orthogonal Regularization</a:t>
                </a: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	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3" y="1307153"/>
                <a:ext cx="5115719" cy="44639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15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547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EE2D-D043-5A83-5E10-C5D5104A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D8131-0FD0-A282-C5F3-42EE3F7FB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24DE62-2BD4-CDD8-7AFC-0EC01E9F6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2"/>
          <a:stretch/>
        </p:blipFill>
        <p:spPr bwMode="auto">
          <a:xfrm>
            <a:off x="3204382" y="1060447"/>
            <a:ext cx="4320000" cy="57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AC2A230-2C7B-1063-A3AC-6F227BCC3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3"/>
          <a:stretch/>
        </p:blipFill>
        <p:spPr bwMode="auto">
          <a:xfrm>
            <a:off x="7735825" y="1060447"/>
            <a:ext cx="4320000" cy="579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71A2097-0BC5-1773-55E8-A4177F720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1" b="49534"/>
          <a:stretch/>
        </p:blipFill>
        <p:spPr>
          <a:xfrm>
            <a:off x="291607" y="2008891"/>
            <a:ext cx="2514919" cy="25343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0AD8311-36E6-5DB8-4E67-0511C5276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69906" r="46067"/>
          <a:stretch/>
        </p:blipFill>
        <p:spPr bwMode="auto">
          <a:xfrm>
            <a:off x="0" y="4543259"/>
            <a:ext cx="2947132" cy="34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035ED9-445E-D33D-F441-7E1FF17FE157}"/>
              </a:ext>
            </a:extLst>
          </p:cNvPr>
          <p:cNvSpPr txBox="1"/>
          <p:nvPr/>
        </p:nvSpPr>
        <p:spPr>
          <a:xfrm>
            <a:off x="291607" y="5047047"/>
            <a:ext cx="2463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Parameter: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n_components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=10,</a:t>
            </a:r>
          </a:p>
          <a:p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init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='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',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tol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=1e-3, l1_ratio=0.5,  regularization='both', alpha=1</a:t>
            </a:r>
            <a:endParaRPr lang="de-AT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6EE2D-D043-5A83-5E10-C5D5104A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2029323-6464-EA3F-222F-60EDBDDF2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6" y="1471294"/>
            <a:ext cx="5021885" cy="502188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D8131-0FD0-A282-C5F3-42EE3F7FB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AF9C914-3776-AAFE-07A6-BB9C887CA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02" y="1471294"/>
            <a:ext cx="5021885" cy="502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Normalize components in each run</a:t>
                </a:r>
              </a:p>
              <a:p>
                <a:pPr lvl="1"/>
                <a:r>
                  <a:rPr lang="en-US" sz="1267" dirty="0"/>
                  <a:t>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Fix normal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597393" lvl="1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60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78E69-E6B2-E56E-2423-76AD5ADE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sensitivity analysis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94388-EBFF-0766-2682-CC51722C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6000605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Values to vary:</a:t>
            </a:r>
          </a:p>
          <a:p>
            <a:pPr lvl="1"/>
            <a:r>
              <a:rPr lang="en-US" sz="2000" dirty="0"/>
              <a:t>Initialization: 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</a:t>
            </a:r>
            <a:r>
              <a:rPr lang="en-US" sz="1800" dirty="0"/>
              <a:t>': Nonnegative Double Singular Value Decomposition (NNDSVD)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nndsvda</a:t>
            </a:r>
            <a:r>
              <a:rPr lang="en-US" sz="1800" dirty="0"/>
              <a:t>': NNDSVD with zeros filled with the average of X</a:t>
            </a:r>
          </a:p>
          <a:p>
            <a:pPr lvl="1"/>
            <a:r>
              <a:rPr lang="en-US" sz="2000" dirty="0"/>
              <a:t>Regularization:</a:t>
            </a:r>
          </a:p>
          <a:p>
            <a:pPr lvl="2"/>
            <a:r>
              <a:rPr lang="en-US" sz="1800" dirty="0"/>
              <a:t>None, L1, L1+L2, L2</a:t>
            </a:r>
          </a:p>
          <a:p>
            <a:pPr lvl="2"/>
            <a:r>
              <a:rPr lang="en-US" sz="1800" dirty="0"/>
              <a:t>On Transformation (H), and Components + Transformation (W + H)</a:t>
            </a:r>
          </a:p>
          <a:p>
            <a:pPr lvl="2"/>
            <a:r>
              <a:rPr lang="en-US" sz="1800" dirty="0"/>
              <a:t>Weight</a:t>
            </a:r>
          </a:p>
          <a:p>
            <a:pPr lvl="2"/>
            <a:r>
              <a:rPr lang="en-US" sz="1800" dirty="0"/>
              <a:t>Orthogonal Loss</a:t>
            </a:r>
          </a:p>
          <a:p>
            <a:pPr lvl="1"/>
            <a:r>
              <a:rPr lang="en-US" sz="2067" dirty="0"/>
              <a:t>Shuffle: True, False</a:t>
            </a:r>
          </a:p>
          <a:p>
            <a:pPr lvl="1"/>
            <a:endParaRPr lang="en-US" sz="2067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06A9C-3E8B-81F0-F345-E03254FE6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AAECCFC-B1BF-D71E-ECDA-F0E99A481D5B}"/>
              </a:ext>
            </a:extLst>
          </p:cNvPr>
          <p:cNvSpPr txBox="1"/>
          <p:nvPr/>
        </p:nvSpPr>
        <p:spPr>
          <a:xfrm>
            <a:off x="959771" y="6446032"/>
            <a:ext cx="6121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*SVD based initialization: A head start for nonnegative matrix factorization</a:t>
            </a:r>
            <a:endParaRPr lang="de-AT" sz="1200" dirty="0">
              <a:solidFill>
                <a:schemeClr val="bg1"/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BB682D4-42AB-B7CF-A6BD-6B2BFEF3A7B5}"/>
              </a:ext>
            </a:extLst>
          </p:cNvPr>
          <p:cNvGrpSpPr/>
          <p:nvPr/>
        </p:nvGrpSpPr>
        <p:grpSpPr>
          <a:xfrm>
            <a:off x="6610205" y="2127333"/>
            <a:ext cx="5438245" cy="940445"/>
            <a:chOff x="6610205" y="1938868"/>
            <a:chExt cx="5438245" cy="9404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5607F74-143C-E2F8-27C9-20268FFBC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287"/>
            <a:stretch/>
          </p:blipFill>
          <p:spPr>
            <a:xfrm>
              <a:off x="6610205" y="1938868"/>
              <a:ext cx="5438245" cy="940444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16B785-04BA-F1CF-E06F-F8A53F62A0F2}"/>
                </a:ext>
              </a:extLst>
            </p:cNvPr>
            <p:cNvSpPr/>
            <p:nvPr/>
          </p:nvSpPr>
          <p:spPr>
            <a:xfrm>
              <a:off x="10117332" y="2671641"/>
              <a:ext cx="1546503" cy="207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280068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681EBC-5028-DA98-B186-49F1119C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90" y="2167815"/>
            <a:ext cx="4680000" cy="468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C1CDA74-295B-5871-FB87-7B3BE09E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15" y="2172241"/>
            <a:ext cx="4680000" cy="468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C23DA07-6D2D-3E61-04E9-92A7F8F47356}"/>
              </a:ext>
            </a:extLst>
          </p:cNvPr>
          <p:cNvSpPr txBox="1"/>
          <p:nvPr/>
        </p:nvSpPr>
        <p:spPr>
          <a:xfrm>
            <a:off x="7857217" y="1874683"/>
            <a:ext cx="215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Initialization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6988079-58F9-CEF3-0C81-FE0A17C2F627}"/>
              </a:ext>
            </a:extLst>
          </p:cNvPr>
          <p:cNvSpPr txBox="1"/>
          <p:nvPr/>
        </p:nvSpPr>
        <p:spPr>
          <a:xfrm>
            <a:off x="2592404" y="1874683"/>
            <a:ext cx="215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Initialization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B9C3D42-33CA-49B3-D7A5-2D5D61034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89" b="51455"/>
          <a:stretch/>
        </p:blipFill>
        <p:spPr>
          <a:xfrm rot="16200000">
            <a:off x="3606982" y="2178654"/>
            <a:ext cx="2280788" cy="225911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3E9F68E-B9C2-1E5F-4A7A-555E78E61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55" b="50673"/>
          <a:stretch/>
        </p:blipFill>
        <p:spPr>
          <a:xfrm rot="16200000">
            <a:off x="8755414" y="2151967"/>
            <a:ext cx="2372343" cy="24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4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2DD14C-0EBF-588A-F7D3-53EACB1EC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239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00C3CE-1982-C6C3-61FD-305F3A96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15" y="23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1B24CE-21A3-86EF-50A5-141B4321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4561476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627AE62-C6C3-FDC3-D729-A671D9AF0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/>
        </p:blipFill>
        <p:spPr bwMode="auto">
          <a:xfrm>
            <a:off x="5012028" y="2349000"/>
            <a:ext cx="290561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6CED28D9-CE86-F252-F1E7-B0B9DF12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0" y="1963780"/>
            <a:ext cx="42386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962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 (weight =1)</a:t>
            </a:r>
            <a:r>
              <a:rPr lang="de-AT" dirty="0">
                <a:latin typeface="Calibri Light" panose="020F0302020204030204" pitchFamily="34" charset="0"/>
                <a:cs typeface="Calibri Light" panose="020F0302020204030204" pitchFamily="34" charset="0"/>
              </a:rPr>
              <a:t>, 8 </a:t>
            </a:r>
            <a:r>
              <a:rPr lang="de-A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slightly better,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is much faster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B5B409-08B8-0C2E-8960-E7CB93AE8DBC}"/>
              </a:ext>
            </a:extLst>
          </p:cNvPr>
          <p:cNvSpPr txBox="1"/>
          <p:nvPr/>
        </p:nvSpPr>
        <p:spPr>
          <a:xfrm>
            <a:off x="7992902" y="1927367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C0091C-F17D-1BBE-6E48-1576E583CDC9}"/>
              </a:ext>
            </a:extLst>
          </p:cNvPr>
          <p:cNvSpPr txBox="1"/>
          <p:nvPr/>
        </p:nvSpPr>
        <p:spPr>
          <a:xfrm>
            <a:off x="3478913" y="2032573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A93F9C4-40CD-B301-F48E-36E9C5722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61" y="2322079"/>
            <a:ext cx="4328276" cy="4328276"/>
          </a:xfrm>
          <a:prstGeom prst="rect">
            <a:avLst/>
          </a:prstGeom>
        </p:spPr>
      </p:pic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2B3579CD-2D8F-BCDF-BA28-375BCA2D3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49" y="2362283"/>
            <a:ext cx="4270375" cy="4270375"/>
          </a:xfrm>
        </p:spPr>
      </p:pic>
    </p:spTree>
    <p:extLst>
      <p:ext uri="{BB962C8B-B14F-4D97-AF65-F5344CB8AC3E}">
        <p14:creationId xmlns:p14="http://schemas.microsoft.com/office/powerpoint/2010/main" val="3479826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7637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 (weight =3)</a:t>
            </a:r>
            <a:r>
              <a:rPr lang="de-AT" dirty="0">
                <a:latin typeface="Calibri Light" panose="020F0302020204030204" pitchFamily="34" charset="0"/>
                <a:cs typeface="Calibri Light" panose="020F0302020204030204" pitchFamily="34" charset="0"/>
              </a:rPr>
              <a:t>, 8 </a:t>
            </a:r>
            <a:r>
              <a:rPr lang="de-A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slightly better,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is faster (due to stopping criterion)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B5B409-08B8-0C2E-8960-E7CB93AE8DBC}"/>
              </a:ext>
            </a:extLst>
          </p:cNvPr>
          <p:cNvSpPr txBox="1"/>
          <p:nvPr/>
        </p:nvSpPr>
        <p:spPr>
          <a:xfrm>
            <a:off x="7992902" y="1927367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C0091C-F17D-1BBE-6E48-1576E583CDC9}"/>
              </a:ext>
            </a:extLst>
          </p:cNvPr>
          <p:cNvSpPr txBox="1"/>
          <p:nvPr/>
        </p:nvSpPr>
        <p:spPr>
          <a:xfrm>
            <a:off x="3478913" y="2032573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9BC031-EEF6-CF43-AC17-7415408AE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6" y="2280651"/>
            <a:ext cx="4561301" cy="456130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88E19EF-2332-1FF5-C92F-AF9071EEB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93" y="2280651"/>
            <a:ext cx="4655690" cy="46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8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5D428-30C3-A460-B1E8-D700A648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Gifs </a:t>
            </a:r>
            <a:r>
              <a:rPr lang="en-US" dirty="0" err="1"/>
              <a:t>Hyperparamters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7BBC73-6BB5-6744-C675-A812846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8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</a:t>
            </a:r>
            <a:r>
              <a:rPr lang="it-IT" sz="3600" dirty="0"/>
              <a:t>L1 (l1_ratio=1) vs. L2 (l1_ratio=0)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385DA3-64D6-7748-59E2-5ACD42269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3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94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L1 </a:t>
            </a:r>
            <a:r>
              <a:rPr lang="it-IT" sz="3600" dirty="0"/>
              <a:t>Weight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54AA20-EA5A-A737-FCE2-078AB737D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3" y="1098000"/>
            <a:ext cx="959999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8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L2 </a:t>
            </a:r>
            <a:r>
              <a:rPr lang="it-IT" sz="3600" dirty="0"/>
              <a:t>Weight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0A9A5F-C321-38E9-265E-3AB74271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35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65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L1+L2 </a:t>
            </a:r>
            <a:r>
              <a:rPr lang="it-IT" sz="3600" dirty="0"/>
              <a:t>Weight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2BE1DB-F51A-4591-B48E-28AD4B818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5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8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en-US" dirty="0"/>
              <a:t>Orthogonal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46BE30-A61E-C648-E23F-1FCBF4710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8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9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en-US" dirty="0"/>
              <a:t>Orthogonal Loss + L1+L2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6A5787-21B2-B9A6-A8F2-06B04DAF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2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5D428-30C3-A460-B1E8-D700A648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Plots Hyperparameters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7BBC73-6BB5-6744-C675-A812846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2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</a:t>
            </a:r>
            <a:r>
              <a:rPr lang="it-IT" sz="3600" dirty="0"/>
              <a:t>None, L1, L1+L2, L2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4E020D-3D1B-E3E0-96B6-3A128A2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6825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2B991C4-0A48-3FFB-EEFE-680B2ED1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2276776"/>
            <a:ext cx="295741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6310B1-8DBE-C3A4-E7D9-9CAF9F63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412" y="448530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8DAEB18-94D1-226F-AE6B-13F5BE43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2" y="1867933"/>
            <a:ext cx="3139989" cy="211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3E4398B-47D0-0F01-D446-7BBD5EB5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82" y="3917843"/>
            <a:ext cx="3251099" cy="21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35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9D4411-7117-2632-64EE-A6A2BE562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57" y="2105637"/>
            <a:ext cx="4752363" cy="47523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None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383664" y="181632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L1+L2</a:t>
            </a:r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0F36CA9-7C94-B6AD-41CA-CF5E26FD1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72" y="2141123"/>
            <a:ext cx="4752363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70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048105" y="18060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L2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876419-8E2E-105F-62A7-0849B8E42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8" y="2185652"/>
            <a:ext cx="4672348" cy="46723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8031A2-81C9-E5EA-4C07-37ED5B0DC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98" y="2147469"/>
            <a:ext cx="4710531" cy="47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1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“both”, “transformation”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 H values get smaller and smaller, does not converge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7C02AE-CA2F-1FA0-4370-8EF1059A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23" y="136524"/>
            <a:ext cx="3346757" cy="22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3234FF-857E-2678-6D6C-55823F519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1" y="2228251"/>
            <a:ext cx="4658139" cy="46581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59F662-3667-B24B-C5BB-7993E5BD7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70" y="2199861"/>
            <a:ext cx="4658139" cy="46581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2E21326-052C-16D8-BE62-B8C7AA779DF6}"/>
              </a:ext>
            </a:extLst>
          </p:cNvPr>
          <p:cNvSpPr txBox="1"/>
          <p:nvPr/>
        </p:nvSpPr>
        <p:spPr>
          <a:xfrm>
            <a:off x="2054178" y="195519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None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A2A230-835B-C6C9-7006-829965ED6A43}"/>
              </a:ext>
            </a:extLst>
          </p:cNvPr>
          <p:cNvSpPr txBox="1"/>
          <p:nvPr/>
        </p:nvSpPr>
        <p:spPr>
          <a:xfrm>
            <a:off x="7090521" y="187636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L1+L2 on H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8132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192" name="Picture 24">
            <a:extLst>
              <a:ext uri="{FF2B5EF4-FFF2-40B4-BE49-F238E27FC236}">
                <a16:creationId xmlns:a16="http://schemas.microsoft.com/office/drawing/2014/main" id="{586486FF-2632-77BA-17E5-EAAF29D59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2268609"/>
            <a:ext cx="32152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1C62E484-0728-6BDD-3A58-5DCFCD89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4428609"/>
            <a:ext cx="324410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>
            <a:extLst>
              <a:ext uri="{FF2B5EF4-FFF2-40B4-BE49-F238E27FC236}">
                <a16:creationId xmlns:a16="http://schemas.microsoft.com/office/drawing/2014/main" id="{DA6B6AC0-F27C-FAF2-5A2E-29E3CA147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435435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>
            <a:extLst>
              <a:ext uri="{FF2B5EF4-FFF2-40B4-BE49-F238E27FC236}">
                <a16:creationId xmlns:a16="http://schemas.microsoft.com/office/drawing/2014/main" id="{E29F4D4E-D30E-EB5B-D3D1-08995E67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2569750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>
            <a:extLst>
              <a:ext uri="{FF2B5EF4-FFF2-40B4-BE49-F238E27FC236}">
                <a16:creationId xmlns:a16="http://schemas.microsoft.com/office/drawing/2014/main" id="{4DF83AB8-C835-C66E-407C-8A8BC221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4698000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48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74B821-EDB2-1F84-C3FC-964E09BDC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19" y="2475433"/>
            <a:ext cx="4320000" cy="43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28F475-C770-72BE-E1B1-9FC3419EA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35" y="2505250"/>
            <a:ext cx="432000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407914-48E4-D0AC-12C8-BED83F5314AC}"/>
              </a:ext>
            </a:extLst>
          </p:cNvPr>
          <p:cNvSpPr txBox="1"/>
          <p:nvPr/>
        </p:nvSpPr>
        <p:spPr>
          <a:xfrm>
            <a:off x="3097787" y="21849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CC54A-A2DB-B490-B72A-D75D761E3862}"/>
              </a:ext>
            </a:extLst>
          </p:cNvPr>
          <p:cNvSpPr txBox="1"/>
          <p:nvPr/>
        </p:nvSpPr>
        <p:spPr>
          <a:xfrm>
            <a:off x="8134130" y="22253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4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8740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10 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4DCFF66-DAD1-FB84-700B-0BACCF7F5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5" y="2474152"/>
            <a:ext cx="32152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DC81AD2-E367-8E6F-4FFD-DFB4F721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4" y="4698000"/>
            <a:ext cx="325648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2F28D08-768D-0BE9-A52D-D590325B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69" y="233493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6ECC15D-DB53-BDBB-FE9F-2538D305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88" y="4558443"/>
            <a:ext cx="292143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1FC64AE2-3184-BC78-8216-3D3D8B31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69" y="2398443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273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407914-48E4-D0AC-12C8-BED83F5314AC}"/>
              </a:ext>
            </a:extLst>
          </p:cNvPr>
          <p:cNvSpPr txBox="1"/>
          <p:nvPr/>
        </p:nvSpPr>
        <p:spPr>
          <a:xfrm>
            <a:off x="3097787" y="21849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CC54A-A2DB-B490-B72A-D75D761E3862}"/>
              </a:ext>
            </a:extLst>
          </p:cNvPr>
          <p:cNvSpPr txBox="1"/>
          <p:nvPr/>
        </p:nvSpPr>
        <p:spPr>
          <a:xfrm>
            <a:off x="8134130" y="22253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2.5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A4A85F-A52F-4626-E512-34B1D43DD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3" y="2502854"/>
            <a:ext cx="4320000" cy="43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8D6FE0-9C07-B5F4-B106-88B0B1CCC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26" y="2538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11/7/2022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16754-56FF-1FB7-77A8-221A3F127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/>
          <a:stretch/>
        </p:blipFill>
        <p:spPr bwMode="auto">
          <a:xfrm>
            <a:off x="1010338" y="1107038"/>
            <a:ext cx="3600000" cy="25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C0DE4-FEBB-009F-D6A0-A8A429CE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11" y="3563530"/>
            <a:ext cx="3600000" cy="25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EFBD325-DA1F-7D9D-4779-A78DA5C1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71" y="3563530"/>
            <a:ext cx="3600000" cy="24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6AD23E-055A-ACA9-F8D6-317C9F3D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11" y="1100052"/>
            <a:ext cx="3600000" cy="253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74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8525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44125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  <a:endParaRPr lang="de-AT" sz="10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46CAEBC-A43D-F75B-41CE-68764EB58F0A}"/>
              </a:ext>
            </a:extLst>
          </p:cNvPr>
          <p:cNvGrpSpPr/>
          <p:nvPr/>
        </p:nvGrpSpPr>
        <p:grpSpPr>
          <a:xfrm>
            <a:off x="7522172" y="2353805"/>
            <a:ext cx="2689804" cy="1360271"/>
            <a:chOff x="7522172" y="2353805"/>
            <a:chExt cx="2689804" cy="1360271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9993E7E-4B5C-55E0-402A-CC718903D713}"/>
                </a:ext>
              </a:extLst>
            </p:cNvPr>
            <p:cNvSpPr/>
            <p:nvPr/>
          </p:nvSpPr>
          <p:spPr>
            <a:xfrm>
              <a:off x="7522172" y="2589486"/>
              <a:ext cx="419295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E67B25E4-FCE6-A248-C853-57AA630818C4}"/>
                </a:ext>
              </a:extLst>
            </p:cNvPr>
            <p:cNvGrpSpPr/>
            <p:nvPr/>
          </p:nvGrpSpPr>
          <p:grpSpPr>
            <a:xfrm>
              <a:off x="8075656" y="3016378"/>
              <a:ext cx="1244696" cy="697698"/>
              <a:chOff x="8064848" y="3035892"/>
              <a:chExt cx="1244696" cy="697698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00946" y="3262229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68DDD9-B4BE-E3AB-ED7C-C311463BEC12}"/>
                  </a:ext>
                </a:extLst>
              </p:cNvPr>
              <p:cNvSpPr txBox="1"/>
              <p:nvPr/>
            </p:nvSpPr>
            <p:spPr>
              <a:xfrm>
                <a:off x="8064848" y="3035892"/>
                <a:ext cx="12446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050" dirty="0" err="1"/>
                  <a:t>Interesting</a:t>
                </a:r>
                <a:r>
                  <a:rPr lang="de-AT" sz="1050" dirty="0"/>
                  <a:t> </a:t>
                </a:r>
                <a:r>
                  <a:rPr lang="de-AT" sz="1050" dirty="0" err="1"/>
                  <a:t>area</a:t>
                </a:r>
                <a:endParaRPr lang="de-AT" sz="1050" dirty="0"/>
              </a:p>
            </p:txBody>
          </p:sp>
        </p:grp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2E3CA74-C4AD-DAB1-8545-6934F3CEF3AF}"/>
                </a:ext>
              </a:extLst>
            </p:cNvPr>
            <p:cNvSpPr/>
            <p:nvPr/>
          </p:nvSpPr>
          <p:spPr>
            <a:xfrm>
              <a:off x="9443608" y="2957639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9480E8A-5E75-556C-0E8F-4F725ACE4FF1}"/>
                </a:ext>
              </a:extLst>
            </p:cNvPr>
            <p:cNvSpPr/>
            <p:nvPr/>
          </p:nvSpPr>
          <p:spPr>
            <a:xfrm>
              <a:off x="9721440" y="2679634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08A14A9-DA6E-4529-D4DB-26A62540373A}"/>
                </a:ext>
              </a:extLst>
            </p:cNvPr>
            <p:cNvSpPr/>
            <p:nvPr/>
          </p:nvSpPr>
          <p:spPr>
            <a:xfrm>
              <a:off x="10021634" y="2353805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1408</Words>
  <Application>Microsoft Office PowerPoint</Application>
  <PresentationFormat>Breitbild</PresentationFormat>
  <Paragraphs>354</Paragraphs>
  <Slides>41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El. Vs Phys. Position</vt:lpstr>
      <vt:lpstr>Position Frequency (FP) Map</vt:lpstr>
      <vt:lpstr>Non-Negative Matrix Factorization</vt:lpstr>
      <vt:lpstr>NMF vs. VQ vs. PCA</vt:lpstr>
      <vt:lpstr>How are the FP-maps composed? </vt:lpstr>
      <vt:lpstr>NMF on Position Frequency Maps </vt:lpstr>
      <vt:lpstr>How are the FP-maps composed? </vt:lpstr>
      <vt:lpstr>NMF on Position Frequency Maps </vt:lpstr>
      <vt:lpstr>NMF on Position Frequency Maps </vt:lpstr>
      <vt:lpstr>Next Steps</vt:lpstr>
      <vt:lpstr>NMF sensitivity analysis</vt:lpstr>
      <vt:lpstr>'nndsvd vs 'nndsvda'</vt:lpstr>
      <vt:lpstr>'nndsvd vs 'nndsvda'</vt:lpstr>
      <vt:lpstr>'nndsvd vs 'nndsvda'</vt:lpstr>
      <vt:lpstr>'nndsvd vs 'nndsvda'</vt:lpstr>
      <vt:lpstr>Gifs Hyperparamters</vt:lpstr>
      <vt:lpstr>Regularization: L1 (l1_ratio=1) vs. L2 (l1_ratio=0) </vt:lpstr>
      <vt:lpstr>Regularization: L1 Weight </vt:lpstr>
      <vt:lpstr>Regularization: L2 Weight </vt:lpstr>
      <vt:lpstr>Regularization: L1+L2 Weight </vt:lpstr>
      <vt:lpstr>Regularization: Orthogonal Loss</vt:lpstr>
      <vt:lpstr>Regularization: Orthogonal Loss + L1+L2</vt:lpstr>
      <vt:lpstr>Plots Hyperparameters</vt:lpstr>
      <vt:lpstr>Regularization: None, L1, L1+L2, L2</vt:lpstr>
      <vt:lpstr>Regularization: None, L1, L1+L2, L2</vt:lpstr>
      <vt:lpstr>Regularization: None, L1, L1+L2, L2</vt:lpstr>
      <vt:lpstr>Regularization: “both”, “transformation”</vt:lpstr>
      <vt:lpstr>Weight &amp; Shuffling</vt:lpstr>
      <vt:lpstr>Weight &amp; Shuffling</vt:lpstr>
      <vt:lpstr>Weight &amp; Shuffling</vt:lpstr>
      <vt:lpstr>Weight &amp; Shuffling</vt:lpstr>
      <vt:lpstr>Orthogonal Loss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1348</cp:revision>
  <cp:lastPrinted>2020-05-13T09:15:16Z</cp:lastPrinted>
  <dcterms:created xsi:type="dcterms:W3CDTF">2019-07-26T06:24:56Z</dcterms:created>
  <dcterms:modified xsi:type="dcterms:W3CDTF">2022-11-08T08:45:29Z</dcterms:modified>
</cp:coreProperties>
</file>